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</p:sldMasterIdLst>
  <p:notesMasterIdLst>
    <p:notesMasterId r:id="rId32"/>
  </p:notesMasterIdLst>
  <p:sldIdLst>
    <p:sldId id="256" r:id="rId2"/>
    <p:sldId id="372" r:id="rId3"/>
    <p:sldId id="373" r:id="rId4"/>
    <p:sldId id="374" r:id="rId5"/>
    <p:sldId id="375" r:id="rId6"/>
    <p:sldId id="493" r:id="rId7"/>
    <p:sldId id="288" r:id="rId8"/>
    <p:sldId id="517" r:id="rId9"/>
    <p:sldId id="518" r:id="rId10"/>
    <p:sldId id="519" r:id="rId11"/>
    <p:sldId id="524" r:id="rId12"/>
    <p:sldId id="355" r:id="rId13"/>
    <p:sldId id="349" r:id="rId14"/>
    <p:sldId id="475" r:id="rId15"/>
    <p:sldId id="523" r:id="rId16"/>
    <p:sldId id="522" r:id="rId17"/>
    <p:sldId id="520" r:id="rId18"/>
    <p:sldId id="535" r:id="rId19"/>
    <p:sldId id="536" r:id="rId20"/>
    <p:sldId id="537" r:id="rId21"/>
    <p:sldId id="538" r:id="rId22"/>
    <p:sldId id="525" r:id="rId23"/>
    <p:sldId id="526" r:id="rId24"/>
    <p:sldId id="527" r:id="rId25"/>
    <p:sldId id="528" r:id="rId26"/>
    <p:sldId id="529" r:id="rId27"/>
    <p:sldId id="530" r:id="rId28"/>
    <p:sldId id="539" r:id="rId29"/>
    <p:sldId id="532" r:id="rId30"/>
    <p:sldId id="53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336699"/>
    <a:srgbClr val="009999"/>
    <a:srgbClr val="006600"/>
    <a:srgbClr val="CC0000"/>
    <a:srgbClr val="FFFFFF"/>
    <a:srgbClr val="660066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9" autoAdjust="0"/>
    <p:restoredTop sz="96545" autoAdjust="0"/>
  </p:normalViewPr>
  <p:slideViewPr>
    <p:cSldViewPr>
      <p:cViewPr varScale="1">
        <p:scale>
          <a:sx n="63" d="100"/>
          <a:sy n="63" d="100"/>
        </p:scale>
        <p:origin x="88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B57E6-0BBC-42E3-B72E-5EA8A4B3C1FF}" type="datetimeFigureOut">
              <a:rPr lang="en-PH" smtClean="0"/>
              <a:pPr/>
              <a:t>14/05/2021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9C312-2477-4F3B-A5D9-30D7C53B0D93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425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29C312-2477-4F3B-A5D9-30D7C53B0D93}" type="slidenum">
              <a:rPr lang="en-PH" smtClean="0"/>
              <a:pPr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633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69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2171700" cy="6324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62700" cy="6324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50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573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10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9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63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513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1847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8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76200" cy="2286000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0" lang="en-US" sz="240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286000"/>
            <a:ext cx="76200" cy="2286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0" lang="en-US" sz="2400">
              <a:latin typeface="Times New Roman" pitchFamily="18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4572000"/>
            <a:ext cx="76200" cy="2286000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0" lang="en-US" sz="2400">
              <a:latin typeface="Times New Roman" pitchFamily="18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228600" y="6515100"/>
            <a:ext cx="6629400" cy="2769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/>
            <a:r>
              <a:rPr lang="en-US" sz="1200" dirty="0" smtClean="0">
                <a:solidFill>
                  <a:srgbClr val="002060"/>
                </a:solidFill>
              </a:rPr>
              <a:t>Computational Thinking and Community Detection in Large Graphs  2021</a:t>
            </a:r>
            <a:endParaRPr lang="en-US" sz="1200" i="1" dirty="0">
              <a:solidFill>
                <a:srgbClr val="00666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rgbClr val="000099"/>
          </a:solidFill>
          <a:latin typeface="Tahoma" pitchFamily="34" charset="0"/>
          <a:ea typeface="ＭＳ Ｐゴシック" pitchFamily="34" charset="-128"/>
          <a:cs typeface="Arial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o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o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7543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32115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6687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4125913" indent="-468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3" Type="http://schemas.openxmlformats.org/officeDocument/2006/relationships/image" Target="../media/image33.jpg"/><Relationship Id="rId21" Type="http://schemas.openxmlformats.org/officeDocument/2006/relationships/image" Target="../media/image51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" Type="http://schemas.openxmlformats.org/officeDocument/2006/relationships/image" Target="../media/image32.jpg"/><Relationship Id="rId16" Type="http://schemas.openxmlformats.org/officeDocument/2006/relationships/image" Target="../media/image46.jpg"/><Relationship Id="rId20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jp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65.png"/><Relationship Id="rId3" Type="http://schemas.microsoft.com/office/2007/relationships/media" Target="../media/media2.wav"/><Relationship Id="rId21" Type="http://schemas.openxmlformats.org/officeDocument/2006/relationships/image" Target="../media/image60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64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63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5.wav"/><Relationship Id="rId18" Type="http://schemas.openxmlformats.org/officeDocument/2006/relationships/audio" Target="../media/media17.wav"/><Relationship Id="rId3" Type="http://schemas.microsoft.com/office/2007/relationships/media" Target="../media/media11.wav"/><Relationship Id="rId21" Type="http://schemas.openxmlformats.org/officeDocument/2006/relationships/slideLayout" Target="../slideLayouts/slideLayout2.xml"/><Relationship Id="rId7" Type="http://schemas.microsoft.com/office/2007/relationships/media" Target="../media/media8.wav"/><Relationship Id="rId12" Type="http://schemas.openxmlformats.org/officeDocument/2006/relationships/audio" Target="../media/media14.wav"/><Relationship Id="rId17" Type="http://schemas.microsoft.com/office/2007/relationships/media" Target="../media/media17.wav"/><Relationship Id="rId2" Type="http://schemas.openxmlformats.org/officeDocument/2006/relationships/audio" Target="../media/media10.wav"/><Relationship Id="rId16" Type="http://schemas.openxmlformats.org/officeDocument/2006/relationships/audio" Target="../media/media16.wav"/><Relationship Id="rId20" Type="http://schemas.openxmlformats.org/officeDocument/2006/relationships/audio" Target="../media/media18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microsoft.com/office/2007/relationships/media" Target="../media/media14.wav"/><Relationship Id="rId5" Type="http://schemas.microsoft.com/office/2007/relationships/media" Target="../media/media12.wav"/><Relationship Id="rId15" Type="http://schemas.microsoft.com/office/2007/relationships/media" Target="../media/media16.wav"/><Relationship Id="rId23" Type="http://schemas.openxmlformats.org/officeDocument/2006/relationships/image" Target="../media/image59.png"/><Relationship Id="rId10" Type="http://schemas.openxmlformats.org/officeDocument/2006/relationships/audio" Target="../media/media13.wav"/><Relationship Id="rId19" Type="http://schemas.microsoft.com/office/2007/relationships/media" Target="../media/media18.wav"/><Relationship Id="rId4" Type="http://schemas.openxmlformats.org/officeDocument/2006/relationships/audio" Target="../media/media11.wav"/><Relationship Id="rId9" Type="http://schemas.microsoft.com/office/2007/relationships/media" Target="../media/media13.wav"/><Relationship Id="rId14" Type="http://schemas.openxmlformats.org/officeDocument/2006/relationships/audio" Target="../media/media15.wav"/><Relationship Id="rId2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nternetlivestats.com/twitter-statistic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8305800" cy="914400"/>
          </a:xfrm>
        </p:spPr>
        <p:txBody>
          <a:bodyPr/>
          <a:lstStyle/>
          <a:p>
            <a:r>
              <a:rPr lang="en-US" sz="6000" dirty="0" smtClean="0">
                <a:solidFill>
                  <a:srgbClr val="002060"/>
                </a:solidFill>
              </a:rPr>
              <a:t>Finding Trends in Data With Graphs</a:t>
            </a:r>
            <a:endParaRPr lang="en-PH" sz="3600" dirty="0">
              <a:solidFill>
                <a:srgbClr val="00206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4191000"/>
            <a:ext cx="6629400" cy="990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2060"/>
                </a:solidFill>
              </a:rPr>
              <a:t>Ng Yen </a:t>
            </a:r>
            <a:r>
              <a:rPr lang="en-US" dirty="0" err="1" smtClean="0">
                <a:solidFill>
                  <a:srgbClr val="002060"/>
                </a:solidFill>
              </a:rPr>
              <a:t>Kaow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042336"/>
          </a:xfrm>
        </p:spPr>
        <p:txBody>
          <a:bodyPr/>
          <a:lstStyle/>
          <a:p>
            <a:pPr marL="4889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Example:</a:t>
            </a:r>
            <a:r>
              <a:rPr lang="en-US" dirty="0" smtClean="0"/>
              <a:t> Discover side-effects of drugs from Internet searches</a:t>
            </a:r>
          </a:p>
        </p:txBody>
      </p:sp>
      <p:sp>
        <p:nvSpPr>
          <p:cNvPr id="5" name="object 2"/>
          <p:cNvSpPr/>
          <p:nvPr/>
        </p:nvSpPr>
        <p:spPr>
          <a:xfrm>
            <a:off x="1600200" y="2072270"/>
            <a:ext cx="6019797" cy="4404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85800"/>
          </a:xfrm>
        </p:spPr>
        <p:txBody>
          <a:bodyPr/>
          <a:lstStyle/>
          <a:p>
            <a:r>
              <a:rPr lang="en-US" dirty="0"/>
              <a:t>Simple analysis of large data </a:t>
            </a:r>
            <a:r>
              <a:rPr lang="en-US" dirty="0" smtClean="0"/>
              <a:t>(3/3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1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09600"/>
            <a:ext cx="5525429" cy="59616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0362"/>
            <a:ext cx="8686800" cy="685800"/>
          </a:xfrm>
        </p:spPr>
        <p:txBody>
          <a:bodyPr/>
          <a:lstStyle/>
          <a:p>
            <a:r>
              <a:rPr lang="en-US" dirty="0" smtClean="0"/>
              <a:t>More complex structure</a:t>
            </a:r>
            <a:r>
              <a:rPr lang="en-US" dirty="0"/>
              <a:t>:</a:t>
            </a:r>
            <a:r>
              <a:rPr lang="en-US" dirty="0" smtClean="0"/>
              <a:t>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6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9264"/>
            <a:ext cx="8686800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mining (1/3)</a:t>
            </a:r>
            <a:endParaRPr lang="en-US" i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75136"/>
            <a:ext cx="8229600" cy="5042336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Example: Google’s PageRank</a:t>
            </a: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itchFamily="2" charset="2"/>
              <a:buChar char=""/>
            </a:pPr>
            <a:r>
              <a:rPr lang="en-US" sz="2400" dirty="0" smtClean="0"/>
              <a:t>The mechanism behind Google search</a:t>
            </a: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itchFamily="2" charset="2"/>
              <a:buChar char=""/>
            </a:pPr>
            <a:r>
              <a:rPr lang="en-US" sz="2400" dirty="0" smtClean="0"/>
              <a:t>Creates a graph from the links in pages</a:t>
            </a: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itchFamily="2" charset="2"/>
              <a:buChar char=""/>
            </a:pPr>
            <a:r>
              <a:rPr lang="en-US" sz="2400" dirty="0"/>
              <a:t>D</a:t>
            </a:r>
            <a:r>
              <a:rPr lang="en-US" sz="2400" dirty="0" smtClean="0"/>
              <a:t>etermines the importance of each page from the number of times that a page is referenced, weighted by the importance of the page that reference it</a:t>
            </a:r>
          </a:p>
        </p:txBody>
      </p:sp>
      <p:pic>
        <p:nvPicPr>
          <p:cNvPr id="1026" name="Picture 2" descr="C:\Users\Lenovo\Desktop\400px-PageRanks-Exampl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373725"/>
            <a:ext cx="38100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8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600" y="139264"/>
            <a:ext cx="8686800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mining (2/3)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3074" name="Picture 2" descr="C:\Users\Lenovo\Desktop\F3.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792164"/>
            <a:ext cx="5143500" cy="36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4800" y="775136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o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7950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o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213" indent="-438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71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3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15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687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9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</a:rPr>
              <a:t>Example:</a:t>
            </a:r>
            <a:r>
              <a:rPr lang="en-US" sz="2800" dirty="0"/>
              <a:t> Analyze the interactions between </a:t>
            </a:r>
            <a:r>
              <a:rPr lang="en-US" sz="2800" dirty="0" smtClean="0"/>
              <a:t>genes </a:t>
            </a:r>
            <a:r>
              <a:rPr lang="en-US" sz="2800" dirty="0"/>
              <a:t>to identify </a:t>
            </a:r>
            <a:r>
              <a:rPr lang="en-US" sz="2800" dirty="0" smtClean="0"/>
              <a:t>gene regulation</a:t>
            </a:r>
            <a:endParaRPr lang="en-US" sz="2800" dirty="0"/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Gene regulatory network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en-US" sz="1800" i="1" kern="0" dirty="0" smtClean="0">
                <a:solidFill>
                  <a:srgbClr val="000000"/>
                </a:solidFill>
              </a:rPr>
              <a:t>Q. Zhou, H. </a:t>
            </a:r>
            <a:r>
              <a:rPr lang="en-US" sz="1800" i="1" kern="0" dirty="0" err="1" smtClean="0">
                <a:solidFill>
                  <a:srgbClr val="000000"/>
                </a:solidFill>
              </a:rPr>
              <a:t>Chipperfield</a:t>
            </a:r>
            <a:r>
              <a:rPr lang="en-US" sz="1800" i="1" kern="0" dirty="0" smtClean="0">
                <a:solidFill>
                  <a:srgbClr val="000000"/>
                </a:solidFill>
              </a:rPr>
              <a:t>, D. </a:t>
            </a:r>
            <a:r>
              <a:rPr lang="en-US" sz="1800" i="1" kern="0" dirty="0">
                <a:solidFill>
                  <a:srgbClr val="000000"/>
                </a:solidFill>
              </a:rPr>
              <a:t>A. </a:t>
            </a:r>
            <a:r>
              <a:rPr lang="en-US" sz="1800" i="1" kern="0" dirty="0" smtClean="0">
                <a:solidFill>
                  <a:srgbClr val="000000"/>
                </a:solidFill>
              </a:rPr>
              <a:t>Melton, W. H. Wong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en-US" sz="1800" i="1" kern="0" dirty="0" smtClean="0">
                <a:solidFill>
                  <a:srgbClr val="000000"/>
                </a:solidFill>
              </a:rPr>
              <a:t>“</a:t>
            </a:r>
            <a:r>
              <a:rPr lang="en-US" sz="1800" i="1" kern="0" dirty="0">
                <a:solidFill>
                  <a:srgbClr val="000000"/>
                </a:solidFill>
              </a:rPr>
              <a:t>A gene regulatory network in mouse embryonic stem cells”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Font typeface="Wingdings" pitchFamily="2" charset="2"/>
              <a:buNone/>
            </a:pPr>
            <a:r>
              <a:rPr lang="en-US" sz="1800" i="1" kern="0" dirty="0" smtClean="0">
                <a:solidFill>
                  <a:srgbClr val="000000"/>
                </a:solidFill>
              </a:rPr>
              <a:t>PNAS 104(42), 2007</a:t>
            </a:r>
            <a:endParaRPr lang="en-US" sz="2400" kern="0" dirty="0" smtClean="0"/>
          </a:p>
          <a:p>
            <a:pPr lvl="1"/>
            <a:endParaRPr lang="en-US" kern="0" dirty="0" smtClean="0">
              <a:solidFill>
                <a:srgbClr val="002060"/>
              </a:solidFill>
            </a:endParaRPr>
          </a:p>
          <a:p>
            <a:endParaRPr lang="en-US" sz="2800" kern="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Lenovo\Desktop\srep00196-f1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31" y="2665694"/>
            <a:ext cx="3634956" cy="38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75136"/>
            <a:ext cx="8229600" cy="1587064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Example:</a:t>
            </a:r>
            <a:r>
              <a:rPr lang="en-US" sz="2800" dirty="0"/>
              <a:t> Analyze the co-occurrence graph of ingredients in recipes to analyze food-pairing principles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sv-SE" sz="1800" i="1" dirty="0">
                <a:solidFill>
                  <a:srgbClr val="000000"/>
                </a:solidFill>
              </a:rPr>
              <a:t> </a:t>
            </a:r>
            <a:r>
              <a:rPr lang="sv-SE" sz="1800" i="1" dirty="0" smtClean="0">
                <a:solidFill>
                  <a:srgbClr val="000000"/>
                </a:solidFill>
              </a:rPr>
              <a:t>                </a:t>
            </a:r>
            <a:endParaRPr lang="en-US" sz="2400" dirty="0" smtClean="0">
              <a:solidFill>
                <a:srgbClr val="00206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39264"/>
            <a:ext cx="8686800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 smtClean="0"/>
              <a:t>mining (3/3)</a:t>
            </a:r>
            <a:endParaRPr lang="en-US" i="1" dirty="0">
              <a:latin typeface="Garamond" panose="02020404030301010803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5600" y="1752600"/>
            <a:ext cx="6096000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sv-SE" sz="1600" i="1" dirty="0">
                <a:solidFill>
                  <a:srgbClr val="000000"/>
                </a:solidFill>
              </a:rPr>
              <a:t>Y.-Y. Ahn, S. E. Ahnert, J. P. Bagrow and A-L Barabási</a:t>
            </a:r>
          </a:p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en-US" sz="1600" i="1" dirty="0">
                <a:solidFill>
                  <a:srgbClr val="000000"/>
                </a:solidFill>
              </a:rPr>
              <a:t>“Flavor network and the principles of food pairing”</a:t>
            </a:r>
          </a:p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en-US" sz="1600" i="1" dirty="0"/>
              <a:t>Scientific Reports 1(196), </a:t>
            </a:r>
            <a:r>
              <a:rPr lang="en-US" sz="1600" i="1" dirty="0" smtClean="0">
                <a:solidFill>
                  <a:srgbClr val="000000"/>
                </a:solidFill>
              </a:rPr>
              <a:t>2011</a:t>
            </a:r>
            <a:endParaRPr lang="en-US" sz="2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670964" y="2971800"/>
            <a:ext cx="228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“ingredients </a:t>
            </a:r>
            <a:r>
              <a:rPr lang="en-US" sz="1600" dirty="0"/>
              <a:t>sharing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flavor </a:t>
            </a:r>
            <a:r>
              <a:rPr lang="en-US" sz="1600" dirty="0"/>
              <a:t>compounds </a:t>
            </a:r>
            <a:r>
              <a:rPr lang="en-US" sz="1600" dirty="0" smtClean="0"/>
              <a:t>are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more likely to taste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well together”, 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white </a:t>
            </a:r>
            <a:r>
              <a:rPr lang="en-US" sz="1600" dirty="0"/>
              <a:t>chocolate and </a:t>
            </a:r>
            <a:r>
              <a:rPr lang="en-US" sz="1600" dirty="0" smtClean="0"/>
              <a:t>caviar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chocolate and blue </a:t>
            </a:r>
            <a:r>
              <a:rPr lang="en-US" sz="1600" dirty="0" smtClean="0"/>
              <a:t>cheese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 smtClean="0"/>
              <a:t>Connect ingredients which share at least one flavor compound</a:t>
            </a:r>
          </a:p>
        </p:txBody>
      </p:sp>
      <p:pic>
        <p:nvPicPr>
          <p:cNvPr id="1030" name="Picture 6" descr="C:\Users\Lenovo\Desktop\srep00196-f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7" y="2245299"/>
            <a:ext cx="1903084" cy="42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esktop\10402400_1440646149532300_178211911379482884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60936"/>
            <a:ext cx="4549758" cy="49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0362"/>
            <a:ext cx="8686800" cy="685800"/>
          </a:xfrm>
        </p:spPr>
        <p:txBody>
          <a:bodyPr/>
          <a:lstStyle/>
          <a:p>
            <a:r>
              <a:rPr lang="en-US" dirty="0" smtClean="0"/>
              <a:t>Community Detection (CD)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75136"/>
            <a:ext cx="8229600" cy="5181600"/>
          </a:xfrm>
        </p:spPr>
        <p:txBody>
          <a:bodyPr/>
          <a:lstStyle/>
          <a:p>
            <a:r>
              <a:rPr lang="en-US" sz="2800" dirty="0" smtClean="0">
                <a:solidFill>
                  <a:srgbClr val="002060"/>
                </a:solidFill>
              </a:rPr>
              <a:t>Graph partitioning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sz="2800" dirty="0" smtClean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6600" y="152400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Facebook friends network of the</a:t>
            </a:r>
          </a:p>
          <a:p>
            <a:pPr algn="r"/>
            <a:r>
              <a:rPr lang="en-US" dirty="0" smtClean="0"/>
              <a:t>students </a:t>
            </a:r>
            <a:r>
              <a:rPr lang="en-US" dirty="0"/>
              <a:t>of </a:t>
            </a:r>
            <a:r>
              <a:rPr lang="en-US" dirty="0" smtClean="0"/>
              <a:t>my Statistics class</a:t>
            </a:r>
          </a:p>
          <a:p>
            <a:pPr algn="r"/>
            <a:r>
              <a:rPr lang="en-US" dirty="0"/>
              <a:t>i</a:t>
            </a:r>
            <a:r>
              <a:rPr lang="en-US" dirty="0" smtClean="0"/>
              <a:t>n May 2014</a:t>
            </a:r>
            <a:endParaRPr lang="en-US" dirty="0"/>
          </a:p>
        </p:txBody>
      </p:sp>
      <p:pic>
        <p:nvPicPr>
          <p:cNvPr id="2051" name="Picture 3" descr="C:\Users\Lenovo\Desktop\kalngy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2974">
            <a:off x="5800962" y="3685957"/>
            <a:ext cx="2624255" cy="27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5467" y="322477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My Facebook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61202"/>
            <a:ext cx="4378960" cy="4810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0362"/>
            <a:ext cx="8686800" cy="685800"/>
          </a:xfrm>
        </p:spPr>
        <p:txBody>
          <a:bodyPr/>
          <a:lstStyle/>
          <a:p>
            <a:r>
              <a:rPr lang="en-US" dirty="0"/>
              <a:t>Community </a:t>
            </a:r>
            <a:r>
              <a:rPr lang="en-US" dirty="0" smtClean="0"/>
              <a:t>Detection (CD)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75136"/>
            <a:ext cx="8229600" cy="5181600"/>
          </a:xfrm>
        </p:spPr>
        <p:txBody>
          <a:bodyPr/>
          <a:lstStyle/>
          <a:p>
            <a:r>
              <a:rPr lang="en-US" sz="2800" dirty="0" smtClean="0">
                <a:solidFill>
                  <a:srgbClr val="002060"/>
                </a:solidFill>
              </a:rPr>
              <a:t>Graph partitioning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9587" y="5689937"/>
            <a:ext cx="7019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en-US" i="1" dirty="0"/>
              <a:t>M. E. J. </a:t>
            </a:r>
            <a:r>
              <a:rPr lang="en-US" i="1" dirty="0" smtClean="0"/>
              <a:t>Newman</a:t>
            </a:r>
          </a:p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en-US" i="1" kern="0" dirty="0" smtClean="0">
                <a:solidFill>
                  <a:srgbClr val="000000"/>
                </a:solidFill>
              </a:rPr>
              <a:t>“</a:t>
            </a:r>
            <a:r>
              <a:rPr lang="en-US" i="1" kern="0" dirty="0" err="1" smtClean="0">
                <a:solidFill>
                  <a:srgbClr val="000000"/>
                </a:solidFill>
              </a:rPr>
              <a:t>Coauthorship</a:t>
            </a:r>
            <a:r>
              <a:rPr lang="en-US" i="1" kern="0" dirty="0" smtClean="0">
                <a:solidFill>
                  <a:srgbClr val="000000"/>
                </a:solidFill>
              </a:rPr>
              <a:t> </a:t>
            </a:r>
            <a:r>
              <a:rPr lang="en-US" i="1" kern="0" dirty="0">
                <a:solidFill>
                  <a:srgbClr val="000000"/>
                </a:solidFill>
              </a:rPr>
              <a:t>networks and patterns </a:t>
            </a:r>
            <a:r>
              <a:rPr lang="en-US" i="1" kern="0" dirty="0" smtClean="0">
                <a:solidFill>
                  <a:srgbClr val="000000"/>
                </a:solidFill>
              </a:rPr>
              <a:t>of scientific </a:t>
            </a:r>
            <a:r>
              <a:rPr lang="en-US" i="1" kern="0" dirty="0">
                <a:solidFill>
                  <a:srgbClr val="000000"/>
                </a:solidFill>
              </a:rPr>
              <a:t>collaboration”</a:t>
            </a:r>
          </a:p>
          <a:p>
            <a:pPr lvl="1" algn="r">
              <a:lnSpc>
                <a:spcPts val="2400"/>
              </a:lnSpc>
              <a:buClr>
                <a:srgbClr val="CCCC00">
                  <a:lumMod val="50000"/>
                </a:srgbClr>
              </a:buClr>
            </a:pPr>
            <a:r>
              <a:rPr lang="en-US" i="1" kern="0" dirty="0">
                <a:solidFill>
                  <a:srgbClr val="000000"/>
                </a:solidFill>
              </a:rPr>
              <a:t>PNAS </a:t>
            </a:r>
            <a:r>
              <a:rPr lang="en-US" i="1" dirty="0"/>
              <a:t>101 (</a:t>
            </a:r>
            <a:r>
              <a:rPr lang="en-US" i="1" dirty="0" err="1"/>
              <a:t>suppl</a:t>
            </a:r>
            <a:r>
              <a:rPr lang="en-US" i="1" dirty="0"/>
              <a:t> 1)</a:t>
            </a:r>
            <a:r>
              <a:rPr lang="en-US" i="1" kern="0" dirty="0" smtClean="0">
                <a:solidFill>
                  <a:srgbClr val="000000"/>
                </a:solidFill>
              </a:rPr>
              <a:t>, 2004</a:t>
            </a:r>
            <a:endParaRPr lang="en-US" sz="2400" kern="0" dirty="0"/>
          </a:p>
        </p:txBody>
      </p:sp>
      <p:sp>
        <p:nvSpPr>
          <p:cNvPr id="4" name="Rectangle 3"/>
          <p:cNvSpPr/>
          <p:nvPr/>
        </p:nvSpPr>
        <p:spPr>
          <a:xfrm>
            <a:off x="533400" y="1600200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Co-authorship network</a:t>
            </a:r>
          </a:p>
        </p:txBody>
      </p:sp>
    </p:spTree>
    <p:extLst>
      <p:ext uri="{BB962C8B-B14F-4D97-AF65-F5344CB8AC3E}">
        <p14:creationId xmlns:p14="http://schemas.microsoft.com/office/powerpoint/2010/main" val="40164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a graph for 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Define vertices</a:t>
            </a:r>
          </a:p>
          <a:p>
            <a:pPr lvl="1">
              <a:spcBef>
                <a:spcPts val="0"/>
              </a:spcBef>
            </a:pPr>
            <a:r>
              <a:rPr lang="en-US" sz="2400" b="1" dirty="0" smtClean="0"/>
              <a:t>Strings </a:t>
            </a:r>
            <a:r>
              <a:rPr lang="en-US" sz="2400" dirty="0" smtClean="0"/>
              <a:t>(e.g. biosequences)</a:t>
            </a:r>
            <a:endParaRPr lang="en-US" sz="2400" dirty="0"/>
          </a:p>
          <a:p>
            <a:pPr lvl="1">
              <a:spcBef>
                <a:spcPts val="0"/>
              </a:spcBef>
            </a:pPr>
            <a:r>
              <a:rPr lang="en-US" sz="2400" dirty="0"/>
              <a:t>Documents </a:t>
            </a:r>
            <a:endParaRPr lang="en-US" sz="2400" dirty="0" smtClean="0"/>
          </a:p>
          <a:p>
            <a:pPr lvl="1">
              <a:spcBef>
                <a:spcPts val="0"/>
              </a:spcBef>
            </a:pPr>
            <a:r>
              <a:rPr lang="en-US" sz="2400" b="1" dirty="0" smtClean="0"/>
              <a:t>Faces</a:t>
            </a:r>
          </a:p>
          <a:p>
            <a:pPr lvl="1">
              <a:spcBef>
                <a:spcPts val="0"/>
              </a:spcBef>
            </a:pPr>
            <a:r>
              <a:rPr lang="en-US" sz="2400" b="1" dirty="0" smtClean="0"/>
              <a:t>Sounds</a:t>
            </a:r>
          </a:p>
          <a:p>
            <a:r>
              <a:rPr lang="en-US" dirty="0" smtClean="0"/>
              <a:t>Define a similarity/dissimilarity measure between vertices</a:t>
            </a:r>
          </a:p>
          <a:p>
            <a:pPr lvl="1">
              <a:spcBef>
                <a:spcPts val="600"/>
              </a:spcBef>
            </a:pPr>
            <a:r>
              <a:rPr lang="en-US" dirty="0" smtClean="0">
                <a:sym typeface="Symbol" pitchFamily="18" charset="2"/>
              </a:rPr>
              <a:t>Dissimilarity (or distance)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Edit 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distance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Root </a:t>
            </a:r>
            <a:r>
              <a:rPr lang="en-US" dirty="0">
                <a:solidFill>
                  <a:srgbClr val="7030A0"/>
                </a:solidFill>
                <a:sym typeface="Symbol" pitchFamily="18" charset="2"/>
              </a:rPr>
              <a:t>Mean Square Deviation (RMSD)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Euclidean distance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sym typeface="Symbol" pitchFamily="18" charset="2"/>
              </a:rPr>
              <a:t>Similarity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Pearson’s correlation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7030A0"/>
                </a:solidFill>
                <a:sym typeface="Symbol" pitchFamily="18" charset="2"/>
              </a:rPr>
              <a:t>Word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3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biosequences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Analyze similarity between strings</a:t>
            </a:r>
          </a:p>
          <a:p>
            <a:pPr lvl="1"/>
            <a:r>
              <a:rPr lang="en-US" dirty="0" smtClean="0"/>
              <a:t>SARS-CoV-2 sequence</a:t>
            </a:r>
          </a:p>
          <a:p>
            <a:pPr lvl="2"/>
            <a:r>
              <a:rPr lang="en-US" dirty="0" smtClean="0"/>
              <a:t>Reference sequence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942"/>
            <a:ext cx="7620000" cy="1285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01" y="4353560"/>
            <a:ext cx="517279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biosequences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Analyze similarity between strings</a:t>
            </a:r>
          </a:p>
          <a:p>
            <a:pPr lvl="1"/>
            <a:r>
              <a:rPr lang="en-US" dirty="0" smtClean="0"/>
              <a:t>SARS-CoV-2 sequence</a:t>
            </a:r>
          </a:p>
          <a:p>
            <a:pPr lvl="2"/>
            <a:r>
              <a:rPr lang="en-US" dirty="0" smtClean="0"/>
              <a:t>Reference sequence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marL="471487" lvl="1" indent="0">
              <a:buNone/>
            </a:pP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2942"/>
            <a:ext cx="7620000" cy="1285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0120" y="4168676"/>
            <a:ext cx="51866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MFVFLVLLPLVSSQCVNLTTRTQLPPAYTNSFTRGVYYPDKVFRSSVLHSTQDLFLPFFSNVTWFHAIHVSGTNGTKRFDNPVLPFNDGVYFASTEKSNIIRGWIFGTTLDSKTQSLLIVNNATNVVIKVCEFQFCNDPFLGVYYHKNNKSWMESEFRVYSSANNCTFEYVSQPFLMDLEGKQGNFKNLREFVFKNIDGYFKIYSKHTPINLVRDLPQGFSALEPLVDLPIGINITRFQTLLALHRSYLTPGDSSSGWTAGAAAYYVGYLQPRTFLLKYNENGTITDAVDCALDPLSETKCTLKSFTVEKGIYQTSNFRVQPTESIVRFPNITNLCPFGEVFNATRFASVYAWNRKRISNCVADYSVLYNSASFSTFKCYGVSPTKLNDLCFTNVYADSFVIRGDEVRQIAPGQTGKIADYNYKLPDDFTGCVIAWNSNNLDSKVGGNYNYLYRLFRKSNLKPFERDISTEIYQAGSTPCNGVEGFNCYFPLQSYGFQPTNGVGYQPYRVVVLSFELLHAPATVCGPKKSTNLVKNKCVNFNFNGLTGTGVLTESNKKFLPFQQFGRDIADTTDAVRDPQTLEILDITPCSFGGVSVITPGTNTSNQVAVLYQDVNCTEVPVAIHADQLTPTWRVYSTGSNVFQTRAGCLIGAEHVNNSYECDIPIGAGICASYQTQTNSPRRARSVASQSIIAYTMSLGAENSVAYSNNSIAIPTNFTISVTTEILPVSMTKTSVDCTMYICGDSTECSNLLLQYGSFCTQLNRALTGIAVEQDKNTQEVFAQVKQIYKTPPIKDFGGFNFSQILPDPSKPSKRSFIEDLLFNKVTLADAGFIKQYGDCLGDIAARDLICAQKFNGLTVLPPLLTDEMIAQYTSALLAGTITSGWTFGAGAALQIPFAMQMAYRFNXXXXXXXXXXENQKLIANQFNSAIGKIQDSLSSTASALGKLQDVVNQNAQALNTLVKQLSSNFGAISSVLNDILSRLDKVEAEVQIDRLITGRLQSLQTYVTQQLIRAAEIRASANLAATKMSECVLGQSKRVDFCGKGYHLMSFPQSAPHGVVFLHVTYVPAQEKNFTTAPAICHDGKAHFPREGVFVSNGTHWFVTQRNFYEPQIITTDNTFVSGNCDVVIGIVNNTVYDPLQPELDSFKEELDKYFKNHTSPDVDLGDISGINASVVNIQKEIDRLNEVAKNLNESLIDLQELGKYEQYIKWPWYIWLGFIAGLIAIVMVTIMLCCMTSCCSCLKGCCSCGSCCKFDEDDSEPVLKGVKLHYT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1061720" y="467650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Spike protein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685800"/>
          </a:xfrm>
        </p:spPr>
        <p:txBody>
          <a:bodyPr/>
          <a:lstStyle/>
          <a:p>
            <a:r>
              <a:rPr lang="en-US" dirty="0" smtClean="0"/>
              <a:t>The basics of analytics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10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smtClean="0"/>
              <a:t>Discover patterns, or regularities in data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Sometimes they not be meaningful to human</a:t>
            </a:r>
          </a:p>
          <a:p>
            <a:pPr lvl="1"/>
            <a:r>
              <a:rPr lang="en-US" sz="2400" dirty="0" smtClean="0"/>
              <a:t>Example</a:t>
            </a:r>
          </a:p>
        </p:txBody>
      </p:sp>
      <p:pic>
        <p:nvPicPr>
          <p:cNvPr id="1027" name="Picture 3" descr="C:\Users\Lenovo\Desktop\nonrando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00" y="2483562"/>
            <a:ext cx="3398994" cy="39934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novo\Desktop\rand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47" y="2498805"/>
            <a:ext cx="3383753" cy="39781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9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biosequences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Analyze similarity between strings</a:t>
            </a:r>
          </a:p>
          <a:p>
            <a:pPr lvl="1"/>
            <a:r>
              <a:rPr lang="en-US" dirty="0" smtClean="0"/>
              <a:t>Use edit distance to compare between two sequences</a:t>
            </a:r>
          </a:p>
          <a:p>
            <a:pPr lvl="2"/>
            <a:r>
              <a:rPr lang="en-US" dirty="0" smtClean="0"/>
              <a:t>Count mismatches (insertions, deletions, and substitutions) between two sequences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3352800"/>
            <a:ext cx="8651240" cy="26358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2134" y="6138446"/>
            <a:ext cx="4575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two substitutions between these two sequences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906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6400800" cy="3889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biosequences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Given a collection of sequences,</a:t>
            </a:r>
            <a:r>
              <a:rPr lang="en-US" sz="2800" dirty="0"/>
              <a:t> </a:t>
            </a:r>
            <a:r>
              <a:rPr lang="en-US" sz="2800" dirty="0" smtClean="0"/>
              <a:t>let each sequence represent a vertex of the graph</a:t>
            </a:r>
          </a:p>
          <a:p>
            <a:r>
              <a:rPr lang="en-US" sz="2800" dirty="0" smtClean="0"/>
              <a:t>Place an edge between two vertices if and only if their (edit) distance is smaller than a given value</a:t>
            </a:r>
          </a:p>
          <a:p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95875" y="3279726"/>
            <a:ext cx="18288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will show you how to obtain this graph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3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faces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Analyze visual similarity between objects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6781800" cy="487134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4495800" y="4876800"/>
            <a:ext cx="4191000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Suppose we have a</a:t>
            </a: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 set of data with 10 images</a:t>
            </a:r>
            <a:r>
              <a:rPr kumimoji="1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rPr>
              <a:t> of each person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3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visually similar classes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38200"/>
            <a:ext cx="8610600" cy="56388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Train a (Siamese) neural network to do this:</a:t>
            </a:r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71600" y="3984448"/>
            <a:ext cx="6753075" cy="2578806"/>
            <a:chOff x="1524000" y="1307394"/>
            <a:chExt cx="6753075" cy="257880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551" y="1307394"/>
              <a:ext cx="3048298" cy="25788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672997"/>
              <a:ext cx="876300" cy="1066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453797"/>
              <a:ext cx="876300" cy="1066800"/>
            </a:xfrm>
            <a:prstGeom prst="rect">
              <a:avLst/>
            </a:prstGeom>
          </p:spPr>
        </p:pic>
        <p:sp>
          <p:nvSpPr>
            <p:cNvPr id="7" name="Pentagon 6"/>
            <p:cNvSpPr/>
            <p:nvPr/>
          </p:nvSpPr>
          <p:spPr bwMode="auto">
            <a:xfrm>
              <a:off x="2514600" y="2368197"/>
              <a:ext cx="533400" cy="457200"/>
            </a:xfrm>
            <a:prstGeom prst="homePlat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14917" y="2596797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1000000 (dissimilar)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73038" y="1343105"/>
            <a:ext cx="6009281" cy="2578806"/>
            <a:chOff x="1524000" y="3898194"/>
            <a:chExt cx="6009281" cy="25788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0" y="4120797"/>
              <a:ext cx="876300" cy="1066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0" y="5301897"/>
              <a:ext cx="876300" cy="1066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619" y="3898194"/>
              <a:ext cx="3048298" cy="2578806"/>
            </a:xfrm>
            <a:prstGeom prst="rect">
              <a:avLst/>
            </a:prstGeom>
          </p:spPr>
        </p:pic>
        <p:sp>
          <p:nvSpPr>
            <p:cNvPr id="24" name="Pentagon 23"/>
            <p:cNvSpPr/>
            <p:nvPr/>
          </p:nvSpPr>
          <p:spPr bwMode="auto">
            <a:xfrm>
              <a:off x="2547668" y="4958997"/>
              <a:ext cx="533400" cy="457200"/>
            </a:xfrm>
            <a:prstGeom prst="homePlat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14917" y="517059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0.01 (similar)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862517" y="3760010"/>
            <a:ext cx="271447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Details in siamese_network.ipynb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0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visually similar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Using the (trained) network, a distance can be estimated between two classes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62" y="2081842"/>
            <a:ext cx="8763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12" y="2386642"/>
            <a:ext cx="876300" cy="1066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62" y="2920042"/>
            <a:ext cx="876300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62" y="3301042"/>
            <a:ext cx="876300" cy="106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55" y="3896984"/>
            <a:ext cx="8763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9642"/>
            <a:ext cx="876300" cy="106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24" y="3085382"/>
            <a:ext cx="876300" cy="106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05" y="4191000"/>
            <a:ext cx="876300" cy="1066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62" y="4572000"/>
            <a:ext cx="876300" cy="106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55" y="5066582"/>
            <a:ext cx="876300" cy="1066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51" y="1929442"/>
            <a:ext cx="876300" cy="1066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2488721"/>
            <a:ext cx="876300" cy="106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70" y="2920042"/>
            <a:ext cx="876300" cy="1066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211184"/>
            <a:ext cx="876300" cy="1066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640" y="3453442"/>
            <a:ext cx="876300" cy="1066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73" y="3886919"/>
            <a:ext cx="876300" cy="1066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05" y="4192438"/>
            <a:ext cx="876300" cy="1066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01" y="4572000"/>
            <a:ext cx="876300" cy="1066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1" y="2412521"/>
            <a:ext cx="876300" cy="1066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74" y="5105400"/>
            <a:ext cx="876300" cy="1066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30556" y="5334000"/>
            <a:ext cx="3082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For every pair of images</a:t>
            </a:r>
          </a:p>
          <a:p>
            <a:pPr algn="ctr"/>
            <a:r>
              <a:rPr lang="en-US" dirty="0" smtClean="0"/>
              <a:t>between the two classes</a:t>
            </a:r>
          </a:p>
          <a:p>
            <a:pPr algn="ctr"/>
            <a:r>
              <a:rPr lang="en-US" dirty="0" smtClean="0"/>
              <a:t>compute their distance, then</a:t>
            </a:r>
          </a:p>
          <a:p>
            <a:pPr algn="ctr"/>
            <a:r>
              <a:rPr lang="en-US" dirty="0" smtClean="0"/>
              <a:t>take the average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590800" y="2615242"/>
            <a:ext cx="3276600" cy="4068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3295202" y="2551981"/>
            <a:ext cx="3230771" cy="953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2988836" y="4291641"/>
            <a:ext cx="3469204" cy="165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2958673" y="4863861"/>
            <a:ext cx="3510172" cy="3170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0" name="Straight Arrow Connector 39"/>
          <p:cNvCxnSpPr>
            <a:endCxn id="29" idx="1"/>
          </p:cNvCxnSpPr>
          <p:nvPr/>
        </p:nvCxnSpPr>
        <p:spPr bwMode="auto">
          <a:xfrm>
            <a:off x="3409591" y="3794903"/>
            <a:ext cx="3116382" cy="6254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2621937" y="2769439"/>
            <a:ext cx="3823613" cy="136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V="1">
            <a:off x="3046226" y="3477434"/>
            <a:ext cx="2832643" cy="835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V="1">
            <a:off x="2924220" y="2173230"/>
            <a:ext cx="3842843" cy="25751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3314083" y="3863914"/>
            <a:ext cx="3137982" cy="11734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2630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visually similar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6388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Get the distance between every 2 classes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40202" y="1512264"/>
          <a:ext cx="3988999" cy="533711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98198"/>
                <a:gridCol w="1371600"/>
                <a:gridCol w="1219201"/>
              </a:tblGrid>
              <a:tr h="352625">
                <a:tc>
                  <a:txBody>
                    <a:bodyPr/>
                    <a:lstStyle/>
                    <a:p>
                      <a:r>
                        <a:rPr lang="en-US" dirty="0" smtClean="0"/>
                        <a:t>Class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1050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5.53</a:t>
                      </a:r>
                      <a:endParaRPr lang="en-US" dirty="0"/>
                    </a:p>
                  </a:txBody>
                  <a:tcPr/>
                </a:tc>
              </a:tr>
              <a:tr h="141050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1.16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41050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2.23</a:t>
                      </a:r>
                    </a:p>
                  </a:txBody>
                  <a:tcPr/>
                </a:tc>
              </a:tr>
              <a:tr h="582230">
                <a:tc>
                  <a:txBody>
                    <a:bodyPr/>
                    <a:lstStyle/>
                    <a:p>
                      <a:endParaRPr lang="en-US" sz="800" dirty="0" smtClean="0"/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34" y="2134803"/>
            <a:ext cx="876300" cy="1066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21863"/>
            <a:ext cx="8763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30623"/>
            <a:ext cx="8763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45" y="3630623"/>
            <a:ext cx="8763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70" y="5017463"/>
            <a:ext cx="876300" cy="1066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65" y="5017463"/>
            <a:ext cx="876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visually similar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And we can construct a network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599"/>
            <a:ext cx="7391400" cy="4758309"/>
          </a:xfrm>
          <a:prstGeom prst="rect">
            <a:avLst/>
          </a:prstGeom>
        </p:spPr>
      </p:pic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5128260" y="5543703"/>
            <a:ext cx="3771900" cy="9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o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7950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o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7213" indent="-4381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971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43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15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687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25913" indent="-468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o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How to prune edges</a:t>
            </a:r>
          </a:p>
          <a:p>
            <a:pPr>
              <a:spcBef>
                <a:spcPts val="0"/>
              </a:spcBef>
            </a:pPr>
            <a:r>
              <a:rPr lang="en-US" sz="2000" kern="0" dirty="0" smtClean="0">
                <a:solidFill>
                  <a:srgbClr val="7030A0"/>
                </a:solidFill>
              </a:rPr>
              <a:t>Use a cutoff threshold</a:t>
            </a:r>
          </a:p>
          <a:p>
            <a:pPr>
              <a:spcBef>
                <a:spcPts val="0"/>
              </a:spcBef>
            </a:pPr>
            <a:r>
              <a:rPr lang="en-US" sz="2000" kern="0" dirty="0" smtClean="0">
                <a:solidFill>
                  <a:srgbClr val="7030A0"/>
                </a:solidFill>
              </a:rPr>
              <a:t>Majority voting (next slide)</a:t>
            </a:r>
            <a:endParaRPr lang="en-US" sz="2200" kern="0" dirty="0" smtClean="0"/>
          </a:p>
        </p:txBody>
      </p:sp>
    </p:spTree>
    <p:extLst>
      <p:ext uri="{BB962C8B-B14F-4D97-AF65-F5344CB8AC3E}">
        <p14:creationId xmlns:p14="http://schemas.microsoft.com/office/powerpoint/2010/main" val="19576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60" y="2413968"/>
            <a:ext cx="6141247" cy="1355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685800"/>
          </a:xfrm>
        </p:spPr>
        <p:txBody>
          <a:bodyPr/>
          <a:lstStyle/>
          <a:p>
            <a:r>
              <a:rPr lang="en-US" dirty="0" smtClean="0"/>
              <a:t>How to prune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6388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Many possible ways to do majority </a:t>
            </a:r>
            <a:r>
              <a:rPr lang="en-US" dirty="0" smtClean="0">
                <a:solidFill>
                  <a:srgbClr val="000000"/>
                </a:solidFill>
              </a:rPr>
              <a:t>voting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Consider only the consistent scores (omit the outliers)</a:t>
            </a:r>
          </a:p>
          <a:p>
            <a:pPr lvl="1"/>
            <a:endParaRPr lang="en-US" sz="2400" dirty="0">
              <a:solidFill>
                <a:srgbClr val="000000"/>
              </a:solidFill>
            </a:endParaRP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  <a:p>
            <a:pPr lvl="1"/>
            <a:endParaRPr lang="en-US" sz="2400" dirty="0">
              <a:solidFill>
                <a:srgbClr val="000000"/>
              </a:solidFill>
            </a:endParaRP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  <a:p>
            <a:pPr lvl="1"/>
            <a:endParaRPr lang="en-US" sz="2400" dirty="0">
              <a:solidFill>
                <a:srgbClr val="000000"/>
              </a:solidFill>
            </a:endParaRP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086" y="3781171"/>
            <a:ext cx="6027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2.12    2.35     1.85      2.36     2.53    </a:t>
            </a:r>
            <a:r>
              <a:rPr lang="en-US" sz="1600" dirty="0" smtClean="0">
                <a:solidFill>
                  <a:srgbClr val="FF0000"/>
                </a:solidFill>
              </a:rPr>
              <a:t>1.29</a:t>
            </a:r>
            <a:r>
              <a:rPr lang="en-US" sz="1600" dirty="0" smtClean="0"/>
              <a:t>      2.01     2.32    </a:t>
            </a:r>
            <a:r>
              <a:rPr lang="en-US" sz="1600" dirty="0" smtClean="0">
                <a:solidFill>
                  <a:srgbClr val="FF0000"/>
                </a:solidFill>
              </a:rPr>
              <a:t>1.44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44870" y="2407193"/>
            <a:ext cx="685800" cy="17101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093353" y="2407193"/>
            <a:ext cx="685800" cy="17101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4776" y="4117347"/>
            <a:ext cx="2265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pairwise </a:t>
            </a:r>
            <a:r>
              <a:rPr lang="en-US" sz="1200" b="1" dirty="0" smtClean="0"/>
              <a:t>inter-class</a:t>
            </a:r>
            <a:r>
              <a:rPr lang="en-US" sz="1200" dirty="0" smtClean="0"/>
              <a:t> scores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154855" y="2100837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outlier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2799" y="205740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outlier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audio waveform can be represented as an image, called a spectrogram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8305800" cy="19281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017450"/>
            <a:ext cx="4177778" cy="2679365"/>
          </a:xfrm>
          <a:prstGeom prst="rect">
            <a:avLst/>
          </a:prstGeom>
        </p:spPr>
      </p:pic>
      <p:sp>
        <p:nvSpPr>
          <p:cNvPr id="33" name="Bent-Up Arrow 32"/>
          <p:cNvSpPr/>
          <p:nvPr/>
        </p:nvSpPr>
        <p:spPr bwMode="auto">
          <a:xfrm rot="5400000">
            <a:off x="2731634" y="4255634"/>
            <a:ext cx="1295400" cy="1166132"/>
          </a:xfrm>
          <a:prstGeom prst="bentUp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628" y="5689014"/>
            <a:ext cx="3429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Details </a:t>
            </a:r>
            <a:r>
              <a:rPr lang="en-US" dirty="0"/>
              <a:t>in generate_spectrograms.ipynb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-36929-A-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90639" y="2155678"/>
            <a:ext cx="3048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3902"/>
            <a:ext cx="2101016" cy="1245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1877" y="2999414"/>
            <a:ext cx="8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Airplane</a:t>
            </a:r>
          </a:p>
        </p:txBody>
      </p:sp>
      <p:pic>
        <p:nvPicPr>
          <p:cNvPr id="7" name="1-47250-A-4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90639" y="3764212"/>
            <a:ext cx="3048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94587"/>
            <a:ext cx="2098548" cy="12440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1876" y="4572288"/>
            <a:ext cx="9444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Chainsaw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61" y="1753903"/>
            <a:ext cx="2098548" cy="1244050"/>
          </a:xfrm>
          <a:prstGeom prst="rect">
            <a:avLst/>
          </a:prstGeom>
        </p:spPr>
      </p:pic>
      <p:pic>
        <p:nvPicPr>
          <p:cNvPr id="11" name="1-18527-A-4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54032" y="2155678"/>
            <a:ext cx="304800" cy="30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16838" y="299795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Engine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61" y="3294586"/>
            <a:ext cx="2098548" cy="1244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16838" y="4572288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Hand saw</a:t>
            </a:r>
          </a:p>
        </p:txBody>
      </p:sp>
      <p:pic>
        <p:nvPicPr>
          <p:cNvPr id="15" name="1-9886-A-4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54032" y="3764211"/>
            <a:ext cx="304800" cy="304800"/>
          </a:xfrm>
          <a:prstGeom prst="rect">
            <a:avLst/>
          </a:prstGeom>
        </p:spPr>
      </p:pic>
      <p:pic>
        <p:nvPicPr>
          <p:cNvPr id="16" name="1-172649-B-4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22361" y="2155678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22" y="1753903"/>
            <a:ext cx="2098548" cy="12440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54" y="3318712"/>
            <a:ext cx="2098548" cy="12440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58570" y="2997952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Helicopter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64990" y="4572288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Rain</a:t>
            </a:r>
          </a:p>
        </p:txBody>
      </p:sp>
      <p:pic>
        <p:nvPicPr>
          <p:cNvPr id="21" name="1-26222-A-1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22361" y="3764211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56669"/>
            <a:ext cx="2098548" cy="12440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22202" y="6100718"/>
            <a:ext cx="10310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Sea waves</a:t>
            </a:r>
          </a:p>
        </p:txBody>
      </p:sp>
      <p:pic>
        <p:nvPicPr>
          <p:cNvPr id="24" name="1-61252-A-1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890639" y="5395606"/>
            <a:ext cx="304800" cy="304800"/>
          </a:xfrm>
          <a:prstGeom prst="rect">
            <a:avLst/>
          </a:prstGeom>
        </p:spPr>
      </p:pic>
      <p:pic>
        <p:nvPicPr>
          <p:cNvPr id="25" name="1-20736-A-18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54032" y="5395606"/>
            <a:ext cx="3048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61" y="4856668"/>
            <a:ext cx="2098548" cy="12440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25397" y="6100718"/>
            <a:ext cx="1002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Toilet flush</a:t>
            </a:r>
          </a:p>
        </p:txBody>
      </p:sp>
      <p:pic>
        <p:nvPicPr>
          <p:cNvPr id="28" name="1-62509-A-45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22361" y="5400009"/>
            <a:ext cx="304800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91" y="4856668"/>
            <a:ext cx="2098548" cy="12440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64990" y="6083899"/>
            <a:ext cx="5725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Train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from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0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Documents and Settings\ykng\Desktop\Heer-Et-Al-GraphPris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800599"/>
            <a:ext cx="1756419" cy="17526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685800"/>
          </a:xfrm>
        </p:spPr>
        <p:txBody>
          <a:bodyPr/>
          <a:lstStyle/>
          <a:p>
            <a:r>
              <a:rPr lang="en-US" dirty="0" smtClean="0"/>
              <a:t>The basics of analytics 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10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 smtClean="0"/>
              <a:t>Discover patterns, or regularities in data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Sometimes they not be meaningful to human</a:t>
            </a:r>
          </a:p>
          <a:p>
            <a:pPr lvl="1"/>
            <a:r>
              <a:rPr lang="en-US" sz="2400" dirty="0" smtClean="0"/>
              <a:t>Example</a:t>
            </a:r>
            <a:endParaRPr lang="en-US" sz="2400" dirty="0"/>
          </a:p>
          <a:p>
            <a:endParaRPr lang="en-US" sz="2800" dirty="0" smtClean="0"/>
          </a:p>
          <a:p>
            <a:endParaRPr lang="en-US" sz="3600" dirty="0" smtClean="0"/>
          </a:p>
          <a:p>
            <a:pPr lvl="1"/>
            <a:r>
              <a:rPr lang="en-US" sz="2400" dirty="0" smtClean="0"/>
              <a:t>Example</a:t>
            </a:r>
          </a:p>
          <a:p>
            <a:pPr marL="909637" lvl="2" indent="0">
              <a:buNone/>
            </a:pPr>
            <a:r>
              <a:rPr lang="en-US" sz="2000" dirty="0"/>
              <a:t>	</a:t>
            </a:r>
            <a:r>
              <a:rPr lang="en-US" sz="2000" smtClean="0"/>
              <a:t>	110000111000011110000111110000…</a:t>
            </a:r>
            <a:endParaRPr lang="en-US" sz="2000" dirty="0" smtClean="0"/>
          </a:p>
          <a:p>
            <a:pPr marL="909637" lvl="2" indent="0">
              <a:lnSpc>
                <a:spcPts val="800"/>
              </a:lnSpc>
              <a:spcBef>
                <a:spcPts val="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	</a:t>
            </a:r>
          </a:p>
          <a:p>
            <a:pPr lvl="1">
              <a:buClr>
                <a:srgbClr val="999966"/>
              </a:buClr>
            </a:pPr>
            <a:r>
              <a:rPr lang="en-US" sz="2400" dirty="0" smtClean="0">
                <a:solidFill>
                  <a:srgbClr val="000000"/>
                </a:solidFill>
              </a:rPr>
              <a:t>Example</a:t>
            </a:r>
          </a:p>
          <a:p>
            <a:pPr marL="439737" lvl="1" indent="0">
              <a:buNone/>
            </a:pPr>
            <a:endParaRPr lang="en-US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1027" name="Picture 3" descr="C:\Users\Lenovo\Desktop\nonrand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480" y="2133600"/>
            <a:ext cx="1085500" cy="12753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novo\Desktop\rand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80" y="2133600"/>
            <a:ext cx="1099720" cy="12929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Documents and Settings\ykng\Desktop\journal.pone.0064801.g003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815626"/>
            <a:ext cx="3886200" cy="18123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24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7" y="1447800"/>
            <a:ext cx="8021963" cy="4874381"/>
          </a:xfrm>
          <a:prstGeom prst="rect">
            <a:avLst/>
          </a:prstGeom>
        </p:spPr>
      </p:pic>
      <p:pic>
        <p:nvPicPr>
          <p:cNvPr id="3" name="1-116765-A-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764179" y="1583054"/>
            <a:ext cx="304800" cy="304800"/>
          </a:xfrm>
          <a:prstGeom prst="rect">
            <a:avLst/>
          </a:prstGeom>
        </p:spPr>
      </p:pic>
      <p:pic>
        <p:nvPicPr>
          <p:cNvPr id="5" name="1-19872-A-3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764179" y="2382202"/>
            <a:ext cx="304800" cy="304800"/>
          </a:xfrm>
          <a:prstGeom prst="rect">
            <a:avLst/>
          </a:prstGeom>
        </p:spPr>
      </p:pic>
      <p:pic>
        <p:nvPicPr>
          <p:cNvPr id="6" name="1-50060-A-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244840" y="2077402"/>
            <a:ext cx="304800" cy="304800"/>
          </a:xfrm>
          <a:prstGeom prst="rect">
            <a:avLst/>
          </a:prstGeom>
        </p:spPr>
      </p:pic>
      <p:pic>
        <p:nvPicPr>
          <p:cNvPr id="7" name="1-20736-A-18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173141" y="4669154"/>
            <a:ext cx="304800" cy="304800"/>
          </a:xfrm>
          <a:prstGeom prst="rect">
            <a:avLst/>
          </a:prstGeom>
        </p:spPr>
      </p:pic>
      <p:pic>
        <p:nvPicPr>
          <p:cNvPr id="8" name="2-160888-A-4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4439599" y="5335647"/>
            <a:ext cx="304800" cy="304800"/>
          </a:xfrm>
          <a:prstGeom prst="rect">
            <a:avLst/>
          </a:prstGeom>
        </p:spPr>
      </p:pic>
      <p:pic>
        <p:nvPicPr>
          <p:cNvPr id="9" name="2-122067-B-4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322195" y="4516754"/>
            <a:ext cx="304800" cy="304800"/>
          </a:xfrm>
          <a:prstGeom prst="rect">
            <a:avLst/>
          </a:prstGeom>
        </p:spPr>
      </p:pic>
      <p:pic>
        <p:nvPicPr>
          <p:cNvPr id="11" name="2-59321-A-4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78255" y="4994909"/>
            <a:ext cx="304800" cy="304800"/>
          </a:xfrm>
          <a:prstGeom prst="rect">
            <a:avLst/>
          </a:prstGeom>
        </p:spPr>
      </p:pic>
      <p:pic>
        <p:nvPicPr>
          <p:cNvPr id="12" name="2-102852-A-1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856423" y="5690234"/>
            <a:ext cx="304800" cy="304800"/>
          </a:xfrm>
          <a:prstGeom prst="rect">
            <a:avLst/>
          </a:prstGeom>
        </p:spPr>
      </p:pic>
      <p:pic>
        <p:nvPicPr>
          <p:cNvPr id="13" name="3-119455-A-44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467108" y="5865494"/>
            <a:ext cx="304800" cy="304800"/>
          </a:xfrm>
          <a:prstGeom prst="rect">
            <a:avLst/>
          </a:prstGeom>
        </p:spPr>
      </p:pic>
      <p:pic>
        <p:nvPicPr>
          <p:cNvPr id="15" name="2-37806-A-40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6817519" y="4722018"/>
            <a:ext cx="304800" cy="304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68452" y="4741272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Helicopter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from sound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Resultant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5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685800"/>
          </a:xfrm>
        </p:spPr>
        <p:txBody>
          <a:bodyPr/>
          <a:lstStyle/>
          <a:p>
            <a:r>
              <a:rPr lang="en-US" dirty="0" smtClean="0"/>
              <a:t>The basics of analytics 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10200"/>
          </a:xfrm>
        </p:spPr>
        <p:txBody>
          <a:bodyPr/>
          <a:lstStyle/>
          <a:p>
            <a:r>
              <a:rPr lang="en-US" sz="2800" dirty="0" smtClean="0"/>
              <a:t>Consider the game of “</a:t>
            </a:r>
            <a:r>
              <a:rPr lang="en-US" sz="2800" b="1" dirty="0" smtClean="0"/>
              <a:t>matching pennies</a:t>
            </a:r>
            <a:r>
              <a:rPr lang="en-US" sz="2800" dirty="0" smtClean="0"/>
              <a:t>”</a:t>
            </a:r>
          </a:p>
          <a:p>
            <a:pPr lvl="1"/>
            <a:r>
              <a:rPr lang="en-US" sz="2400" dirty="0" smtClean="0">
                <a:solidFill>
                  <a:srgbClr val="002060"/>
                </a:solidFill>
              </a:rPr>
              <a:t>Two players each conceal a coin –head or tail– and reveal them simultaneously</a:t>
            </a:r>
          </a:p>
          <a:p>
            <a:pPr lvl="1"/>
            <a:r>
              <a:rPr lang="en-US" sz="2400" dirty="0" smtClean="0">
                <a:solidFill>
                  <a:srgbClr val="002060"/>
                </a:solidFill>
              </a:rPr>
              <a:t>Player 1 wins if the coins matches, otherwise player 2 wins</a:t>
            </a:r>
          </a:p>
          <a:p>
            <a:r>
              <a:rPr lang="en-US" sz="2800" dirty="0" smtClean="0">
                <a:solidFill>
                  <a:srgbClr val="006666"/>
                </a:solidFill>
              </a:rPr>
              <a:t>A sequence of plays is usually not random – we have a tendency to play in specific manners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04800" y="4191000"/>
            <a:ext cx="5562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marR="0" lvl="0" indent="-469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o"/>
              <a:tabLst/>
              <a:defRPr/>
            </a:pPr>
            <a: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1950s, </a:t>
            </a:r>
            <a:r>
              <a:rPr kumimoji="1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Hagelbarger</a:t>
            </a:r>
            <a: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built a machine that plays the game</a:t>
            </a:r>
          </a:p>
          <a:p>
            <a:pPr marL="908050" marR="0" lvl="1" indent="-436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1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One difficulty was in </a:t>
            </a:r>
            <a:r>
              <a:rPr kumimoji="1" lang="en-US" sz="2400" b="1" kern="0" dirty="0" smtClean="0">
                <a:solidFill>
                  <a:srgbClr val="660033"/>
                </a:solidFill>
              </a:rPr>
              <a:t>getting people to play so that the machine can </a:t>
            </a:r>
            <a:r>
              <a:rPr kumimoji="1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collect data… </a:t>
            </a:r>
            <a:endParaRPr kumimoji="1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Documents and Settings\ykng\Desktop\Hagelbarger+Mach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191000"/>
            <a:ext cx="2061791" cy="2090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89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analytics in the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/>
          <a:lstStyle/>
          <a:p>
            <a:r>
              <a:rPr lang="en-US" sz="3600" dirty="0" smtClean="0">
                <a:solidFill>
                  <a:srgbClr val="006666"/>
                </a:solidFill>
              </a:rPr>
              <a:t>We know that</a:t>
            </a:r>
          </a:p>
          <a:p>
            <a:pPr lvl="1"/>
            <a:r>
              <a:rPr lang="en-US" sz="3200" dirty="0" smtClean="0">
                <a:solidFill>
                  <a:srgbClr val="006666"/>
                </a:solidFill>
              </a:rPr>
              <a:t>More data </a:t>
            </a:r>
            <a:r>
              <a:rPr lang="en-US" sz="3200" dirty="0" smtClean="0">
                <a:solidFill>
                  <a:srgbClr val="006666"/>
                </a:solidFill>
                <a:sym typeface="Symbol"/>
              </a:rPr>
              <a:t></a:t>
            </a:r>
            <a:r>
              <a:rPr lang="en-US" sz="3200" dirty="0" smtClean="0">
                <a:solidFill>
                  <a:srgbClr val="006666"/>
                </a:solidFill>
              </a:rPr>
              <a:t> more accurate results</a:t>
            </a:r>
          </a:p>
          <a:p>
            <a:pPr lvl="1"/>
            <a:r>
              <a:rPr lang="en-US" sz="3200" dirty="0" smtClean="0">
                <a:solidFill>
                  <a:srgbClr val="006666"/>
                </a:solidFill>
              </a:rPr>
              <a:t>More data </a:t>
            </a:r>
            <a:r>
              <a:rPr lang="en-US" sz="3200" dirty="0" smtClean="0">
                <a:solidFill>
                  <a:srgbClr val="006666"/>
                </a:solidFill>
                <a:sym typeface="Symbol"/>
              </a:rPr>
              <a:t> </a:t>
            </a:r>
            <a:r>
              <a:rPr lang="en-US" sz="3200" dirty="0" smtClean="0">
                <a:solidFill>
                  <a:srgbClr val="006666"/>
                </a:solidFill>
              </a:rPr>
              <a:t>more kinds of analyses</a:t>
            </a:r>
          </a:p>
          <a:p>
            <a:pPr lvl="1"/>
            <a:endParaRPr lang="en-US" sz="3200" dirty="0" smtClean="0">
              <a:solidFill>
                <a:srgbClr val="006666"/>
              </a:solidFill>
            </a:endParaRPr>
          </a:p>
          <a:p>
            <a:r>
              <a:rPr lang="en-US" sz="3600" dirty="0" smtClean="0">
                <a:solidFill>
                  <a:srgbClr val="660033"/>
                </a:solidFill>
              </a:rPr>
              <a:t>However, in the past, we were restricted by</a:t>
            </a:r>
          </a:p>
          <a:p>
            <a:pPr lvl="1"/>
            <a:r>
              <a:rPr lang="en-US" sz="3200" dirty="0" smtClean="0">
                <a:solidFill>
                  <a:srgbClr val="660033"/>
                </a:solidFill>
              </a:rPr>
              <a:t>Lack of data collection mechanism</a:t>
            </a:r>
          </a:p>
          <a:p>
            <a:pPr lvl="1"/>
            <a:r>
              <a:rPr lang="en-US" sz="3200" dirty="0" smtClean="0">
                <a:solidFill>
                  <a:srgbClr val="660033"/>
                </a:solidFill>
              </a:rPr>
              <a:t>Insufficient data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84427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486400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/>
              <a:t>Data Sources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endParaRPr lang="en-US" sz="900" dirty="0" smtClean="0"/>
          </a:p>
          <a:p>
            <a:pPr lvl="1">
              <a:spcBef>
                <a:spcPts val="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Internet Content</a:t>
            </a:r>
          </a:p>
          <a:p>
            <a:pPr lvl="2">
              <a:spcBef>
                <a:spcPts val="0"/>
              </a:spcBef>
            </a:pPr>
            <a:r>
              <a:rPr lang="en-US" sz="2000" dirty="0" smtClean="0">
                <a:solidFill>
                  <a:srgbClr val="C00000"/>
                </a:solidFill>
              </a:rPr>
              <a:t>Social Media</a:t>
            </a:r>
          </a:p>
          <a:p>
            <a:pPr lvl="4">
              <a:spcBef>
                <a:spcPts val="0"/>
              </a:spcBef>
            </a:pPr>
            <a:endParaRPr lang="fr-FR" sz="800" dirty="0"/>
          </a:p>
          <a:p>
            <a:pPr lvl="4">
              <a:spcBef>
                <a:spcPts val="0"/>
              </a:spcBef>
            </a:pPr>
            <a:endParaRPr lang="en-US" sz="600" dirty="0">
              <a:solidFill>
                <a:srgbClr val="C00000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2060"/>
                </a:solidFill>
              </a:rPr>
              <a:t>Logs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Sales transactions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002060"/>
                </a:solidFill>
              </a:rPr>
              <a:t>Medical records</a:t>
            </a:r>
            <a:endParaRPr lang="en-US" sz="1600" dirty="0">
              <a:solidFill>
                <a:srgbClr val="002060"/>
              </a:solidFill>
            </a:endParaRPr>
          </a:p>
          <a:p>
            <a:pPr lvl="4">
              <a:spcBef>
                <a:spcPts val="0"/>
              </a:spcBef>
              <a:spcAft>
                <a:spcPts val="600"/>
              </a:spcAft>
            </a:pPr>
            <a:endParaRPr lang="fr-FR" sz="800" dirty="0" smtClean="0"/>
          </a:p>
          <a:p>
            <a:pPr lvl="1">
              <a:spcBef>
                <a:spcPts val="0"/>
              </a:spcBef>
            </a:pPr>
            <a:r>
              <a:rPr lang="fr-FR" sz="2400" b="1" dirty="0">
                <a:solidFill>
                  <a:srgbClr val="7030A0"/>
                </a:solidFill>
              </a:rPr>
              <a:t>Public knowledge bases</a:t>
            </a:r>
          </a:p>
          <a:p>
            <a:pPr lvl="4">
              <a:spcBef>
                <a:spcPts val="0"/>
              </a:spcBef>
              <a:spcAft>
                <a:spcPts val="600"/>
              </a:spcAft>
            </a:pPr>
            <a:endParaRPr lang="en-US" sz="100" dirty="0" smtClean="0">
              <a:solidFill>
                <a:srgbClr val="002060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6666"/>
                </a:solidFill>
              </a:rPr>
              <a:t>Data from </a:t>
            </a:r>
            <a:r>
              <a:rPr lang="en-US" sz="2400" b="1" dirty="0" smtClean="0">
                <a:solidFill>
                  <a:srgbClr val="006666"/>
                </a:solidFill>
              </a:rPr>
              <a:t>devices</a:t>
            </a:r>
            <a:endParaRPr lang="en-US" sz="2400" dirty="0">
              <a:solidFill>
                <a:srgbClr val="006666"/>
              </a:solidFill>
            </a:endParaRPr>
          </a:p>
          <a:p>
            <a:pPr lvl="2">
              <a:spcBef>
                <a:spcPts val="0"/>
              </a:spcBef>
            </a:pPr>
            <a:r>
              <a:rPr lang="en-US" sz="2000" dirty="0" smtClean="0">
                <a:solidFill>
                  <a:srgbClr val="006666"/>
                </a:solidFill>
              </a:rPr>
              <a:t>Phones</a:t>
            </a:r>
            <a:r>
              <a:rPr lang="en-US" sz="2000" dirty="0">
                <a:solidFill>
                  <a:srgbClr val="006666"/>
                </a:solidFill>
              </a:rPr>
              <a:t>, camera, sensors</a:t>
            </a:r>
          </a:p>
          <a:p>
            <a:pPr lvl="4">
              <a:spcBef>
                <a:spcPts val="0"/>
              </a:spcBef>
              <a:spcAft>
                <a:spcPts val="600"/>
              </a:spcAft>
            </a:pPr>
            <a:endParaRPr lang="fr-FR" sz="8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rgbClr val="336699"/>
                </a:solidFill>
              </a:rPr>
              <a:t>Scientific data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24400" y="4724400"/>
            <a:ext cx="4038600" cy="762000"/>
          </a:xfrm>
          <a:prstGeom prst="roundRect">
            <a:avLst/>
          </a:prstGeom>
          <a:ln>
            <a:solidFill>
              <a:srgbClr val="00666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6666"/>
                </a:solidFill>
              </a:rPr>
              <a:t>~250 </a:t>
            </a:r>
            <a:r>
              <a:rPr lang="en-US" sz="1400" dirty="0">
                <a:solidFill>
                  <a:srgbClr val="006666"/>
                </a:solidFill>
              </a:rPr>
              <a:t>billion hours of video footage captured per year by surveillance cameras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state of data collection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80965" y="1725706"/>
            <a:ext cx="4038600" cy="124609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rtlCol="0" anchor="ctr"/>
          <a:lstStyle/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>
              <a:solidFill>
                <a:srgbClr val="C00000"/>
              </a:solidFill>
              <a:hlinkClick r:id="rId2"/>
            </a:endParaRPr>
          </a:p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>
              <a:solidFill>
                <a:srgbClr val="C00000"/>
              </a:solidFill>
              <a:hlinkClick r:id="rId2"/>
            </a:endParaRPr>
          </a:p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>
              <a:solidFill>
                <a:srgbClr val="C00000"/>
              </a:solidFill>
              <a:hlinkClick r:id="rId2"/>
            </a:endParaRPr>
          </a:p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>
              <a:solidFill>
                <a:srgbClr val="C00000"/>
              </a:solidFill>
              <a:hlinkClick r:id="rId2"/>
            </a:endParaRPr>
          </a:p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 smtClean="0">
              <a:solidFill>
                <a:srgbClr val="C00000"/>
              </a:solidFill>
              <a:hlinkClick r:id="rId2"/>
            </a:endParaRPr>
          </a:p>
          <a:p>
            <a:endParaRPr lang="en-US" sz="1200" dirty="0">
              <a:solidFill>
                <a:srgbClr val="C00000"/>
              </a:solidFill>
              <a:hlinkClick r:id="rId2"/>
            </a:endParaRPr>
          </a:p>
          <a:p>
            <a:pPr algn="ctr"/>
            <a:r>
              <a:rPr lang="en-US" sz="1200" dirty="0" smtClean="0">
                <a:solidFill>
                  <a:srgbClr val="C00000"/>
                </a:solidFill>
                <a:hlinkClick r:id="rId2"/>
              </a:rPr>
              <a:t>http</a:t>
            </a:r>
            <a:r>
              <a:rPr lang="en-US" sz="1200" dirty="0">
                <a:solidFill>
                  <a:srgbClr val="C00000"/>
                </a:solidFill>
                <a:hlinkClick r:id="rId2"/>
              </a:rPr>
              <a:t>://www.internetlivestats.com/twitter-statistics</a:t>
            </a:r>
            <a:r>
              <a:rPr lang="en-US" sz="1200" dirty="0" smtClean="0">
                <a:solidFill>
                  <a:srgbClr val="C00000"/>
                </a:solidFill>
                <a:hlinkClick r:id="rId2"/>
              </a:rPr>
              <a:t>/</a:t>
            </a:r>
            <a:endParaRPr lang="en-US" sz="1200" dirty="0" smtClean="0">
              <a:solidFill>
                <a:srgbClr val="C00000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sz="2000" dirty="0" smtClean="0">
              <a:solidFill>
                <a:srgbClr val="C00000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4793"/>
            <a:ext cx="2209800" cy="8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2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ykng\Desktop\Clipboard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014876"/>
            <a:ext cx="1627292" cy="2538324"/>
          </a:xfrm>
          <a:prstGeom prst="rect">
            <a:avLst/>
          </a:prstGeom>
          <a:noFill/>
          <a:ln w="3175">
            <a:solidFill>
              <a:srgbClr val="006600"/>
            </a:solidFill>
            <a:prstDash val="soli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>
                <a:sym typeface="Symbol" panose="05050102010706020507" pitchFamily="18" charset="2"/>
              </a:rPr>
              <a:t> </a:t>
            </a:r>
            <a:r>
              <a:rPr lang="en-US" dirty="0" smtClean="0"/>
              <a:t>analyses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91674"/>
            <a:ext cx="7162800" cy="5661526"/>
          </a:xfrm>
        </p:spPr>
        <p:txBody>
          <a:bodyPr>
            <a:normAutofit/>
          </a:bodyPr>
          <a:lstStyle/>
          <a:p>
            <a:r>
              <a:rPr lang="en-US" sz="2800" dirty="0" smtClean="0">
                <a:uFill>
                  <a:solidFill>
                    <a:schemeClr val="accent2"/>
                  </a:solidFill>
                </a:uFill>
              </a:rPr>
              <a:t>Simple analyses give interesting results</a:t>
            </a:r>
          </a:p>
          <a:p>
            <a:pPr lvl="1"/>
            <a:r>
              <a:rPr lang="en-US" sz="2400" u="sng" dirty="0" smtClean="0">
                <a:solidFill>
                  <a:srgbClr val="002060"/>
                </a:solidFill>
              </a:rPr>
              <a:t>Count</a:t>
            </a:r>
            <a:r>
              <a:rPr lang="en-US" sz="2400" dirty="0" smtClean="0">
                <a:solidFill>
                  <a:srgbClr val="002060"/>
                </a:solidFill>
              </a:rPr>
              <a:t> number of shares, likes, mentions</a:t>
            </a:r>
          </a:p>
          <a:p>
            <a:pPr lvl="1"/>
            <a:endParaRPr lang="en-US" sz="2400" dirty="0" smtClean="0">
              <a:solidFill>
                <a:srgbClr val="002060"/>
              </a:solidFill>
            </a:endParaRPr>
          </a:p>
          <a:p>
            <a:pPr lvl="1"/>
            <a:endParaRPr lang="en-US" sz="2400" dirty="0">
              <a:solidFill>
                <a:srgbClr val="002060"/>
              </a:solidFill>
            </a:endParaRP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lvl="2"/>
            <a:endParaRPr lang="en-US" sz="2000" dirty="0" smtClean="0">
              <a:solidFill>
                <a:srgbClr val="002060"/>
              </a:solidFill>
            </a:endParaRPr>
          </a:p>
          <a:p>
            <a:pPr lvl="2"/>
            <a:endParaRPr lang="en-US" sz="2000" dirty="0" smtClean="0">
              <a:solidFill>
                <a:srgbClr val="002060"/>
              </a:solidFill>
            </a:endParaRPr>
          </a:p>
          <a:p>
            <a:pPr lvl="2"/>
            <a:endParaRPr lang="en-US" sz="2000" dirty="0" smtClean="0">
              <a:solidFill>
                <a:srgbClr val="00206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How </a:t>
            </a:r>
            <a:r>
              <a:rPr lang="en-US" sz="2400" dirty="0" smtClean="0">
                <a:solidFill>
                  <a:srgbClr val="0070C0"/>
                </a:solidFill>
              </a:rPr>
              <a:t>does Facebook know who </a:t>
            </a:r>
            <a:r>
              <a:rPr lang="en-US" sz="2400" smtClean="0">
                <a:solidFill>
                  <a:srgbClr val="0070C0"/>
                </a:solidFill>
              </a:rPr>
              <a:t>are likely</a:t>
            </a:r>
            <a:br>
              <a:rPr lang="en-US" sz="2400" smtClean="0">
                <a:solidFill>
                  <a:srgbClr val="0070C0"/>
                </a:solidFill>
              </a:rPr>
            </a:br>
            <a:r>
              <a:rPr lang="en-US" sz="2400" smtClean="0">
                <a:solidFill>
                  <a:srgbClr val="0070C0"/>
                </a:solidFill>
              </a:rPr>
              <a:t>to </a:t>
            </a:r>
            <a:r>
              <a:rPr lang="en-US" sz="2400" dirty="0" smtClean="0">
                <a:solidFill>
                  <a:srgbClr val="0070C0"/>
                </a:solidFill>
              </a:rPr>
              <a:t>be </a:t>
            </a:r>
            <a:r>
              <a:rPr lang="en-US" sz="2400" dirty="0">
                <a:solidFill>
                  <a:srgbClr val="0070C0"/>
                </a:solidFill>
              </a:rPr>
              <a:t>our </a:t>
            </a:r>
            <a:r>
              <a:rPr lang="en-US" sz="2400" dirty="0" smtClean="0">
                <a:solidFill>
                  <a:srgbClr val="0070C0"/>
                </a:solidFill>
              </a:rPr>
              <a:t>friends in real life? </a:t>
            </a:r>
            <a:r>
              <a:rPr lang="en-US" sz="2400" dirty="0">
                <a:solidFill>
                  <a:srgbClr val="0070C0"/>
                </a:solidFill>
              </a:rPr>
              <a:t/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u="sng" dirty="0">
                <a:solidFill>
                  <a:srgbClr val="0070C0"/>
                </a:solidFill>
              </a:rPr>
              <a:t>Count</a:t>
            </a:r>
            <a:r>
              <a:rPr lang="en-US" sz="2400" dirty="0">
                <a:solidFill>
                  <a:srgbClr val="0070C0"/>
                </a:solidFill>
              </a:rPr>
              <a:t> the number of mutual </a:t>
            </a:r>
            <a:r>
              <a:rPr lang="en-US" sz="2400" dirty="0" smtClean="0">
                <a:solidFill>
                  <a:srgbClr val="0070C0"/>
                </a:solidFill>
              </a:rPr>
              <a:t>friends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4372834"/>
            <a:ext cx="8305800" cy="63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sz="2800" dirty="0" smtClean="0">
              <a:solidFill>
                <a:srgbClr val="0066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99668"/>
            <a:ext cx="4737885" cy="195118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11" name="TextBox 10"/>
          <p:cNvSpPr txBox="1"/>
          <p:nvPr/>
        </p:nvSpPr>
        <p:spPr>
          <a:xfrm>
            <a:off x="5015659" y="3362662"/>
            <a:ext cx="389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https://www.tiobe.com/tiobe-index/</a:t>
            </a:r>
          </a:p>
        </p:txBody>
      </p:sp>
    </p:spTree>
    <p:extLst>
      <p:ext uri="{BB962C8B-B14F-4D97-AF65-F5344CB8AC3E}">
        <p14:creationId xmlns:p14="http://schemas.microsoft.com/office/powerpoint/2010/main" val="225722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0" y="3962400"/>
            <a:ext cx="4080310" cy="24071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85800"/>
          </a:xfrm>
        </p:spPr>
        <p:txBody>
          <a:bodyPr/>
          <a:lstStyle/>
          <a:p>
            <a:r>
              <a:rPr lang="en-US" dirty="0" smtClean="0"/>
              <a:t>Simple analysis of large data (1/3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7234"/>
            <a:ext cx="8686800" cy="5410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Correlation analysis reveals possible relationship between events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  <a:t>Allows </a:t>
            </a:r>
            <a:r>
              <a:rPr lang="en-US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prediction</a:t>
            </a:r>
            <a: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</a:br>
            <a: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smtClean="0">
                <a:solidFill>
                  <a:srgbClr val="002060"/>
                </a:solidFill>
                <a:latin typeface="Corbel" panose="020B0503020204020204" pitchFamily="34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  <a:t>                  of events</a:t>
            </a:r>
            <a:endParaRPr lang="en-US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pic>
        <p:nvPicPr>
          <p:cNvPr id="1027" name="Picture 3" descr="C:\Users\Lenovo\Desktop\google-flu-trends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14" y="2133600"/>
            <a:ext cx="4943886" cy="21808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4756224"/>
            <a:ext cx="3733800" cy="1716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  <a:t>Allows more</a:t>
            </a:r>
            <a:br>
              <a:rPr lang="en-US" dirty="0" smtClean="0">
                <a:solidFill>
                  <a:srgbClr val="002060"/>
                </a:solidFill>
                <a:latin typeface="Corbel" panose="020B0503020204020204" pitchFamily="34" charset="0"/>
              </a:rPr>
            </a:br>
            <a:r>
              <a:rPr lang="en-US" b="1" dirty="0" smtClean="0">
                <a:solidFill>
                  <a:srgbClr val="002060"/>
                </a:solidFill>
                <a:latin typeface="Corbel" panose="020B0503020204020204" pitchFamily="34" charset="0"/>
              </a:rPr>
              <a:t>strategic planning</a:t>
            </a:r>
            <a:endParaRPr lang="en-US" sz="2000" b="1" i="1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8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889936"/>
          </a:xfrm>
        </p:spPr>
        <p:txBody>
          <a:bodyPr/>
          <a:lstStyle/>
          <a:p>
            <a:pPr marL="488950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2060"/>
                </a:solidFill>
              </a:rPr>
              <a:t>Example:</a:t>
            </a:r>
            <a:r>
              <a:rPr lang="en-US" dirty="0" smtClean="0"/>
              <a:t> Discover side-effects of drugs from Internet searches</a:t>
            </a: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It is suspected that the simultaneous use of the drugs </a:t>
            </a:r>
            <a:r>
              <a:rPr lang="en-US" sz="2000" dirty="0"/>
              <a:t>paroxetine </a:t>
            </a:r>
            <a:r>
              <a:rPr lang="en-US" sz="2000" dirty="0" smtClean="0"/>
              <a:t>and pravastatin causes</a:t>
            </a:r>
            <a:r>
              <a:rPr lang="en-US" sz="2000" dirty="0"/>
              <a:t> </a:t>
            </a:r>
            <a:r>
              <a:rPr lang="en-US" sz="2000" dirty="0" smtClean="0"/>
              <a:t>hyperglycemia – a condition in which an excessive amount of glucose circulates in the blood plasma</a:t>
            </a: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000" dirty="0" smtClean="0"/>
              <a:t>This association is examined using web log data</a:t>
            </a:r>
            <a:endParaRPr lang="en-US" sz="2000" dirty="0"/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sv-SE" sz="1600" i="1" dirty="0">
                <a:solidFill>
                  <a:srgbClr val="000000"/>
                </a:solidFill>
              </a:rPr>
              <a:t> </a:t>
            </a:r>
            <a:r>
              <a:rPr lang="sv-SE" sz="1600" i="1" dirty="0" smtClean="0">
                <a:solidFill>
                  <a:srgbClr val="000000"/>
                </a:solidFill>
              </a:rPr>
              <a:t>R. W. </a:t>
            </a:r>
            <a:r>
              <a:rPr lang="sv-SE" sz="1600" i="1" dirty="0">
                <a:solidFill>
                  <a:srgbClr val="000000"/>
                </a:solidFill>
              </a:rPr>
              <a:t>White</a:t>
            </a:r>
            <a:r>
              <a:rPr lang="sv-SE" sz="1600" i="1" dirty="0" smtClean="0">
                <a:solidFill>
                  <a:srgbClr val="000000"/>
                </a:solidFill>
              </a:rPr>
              <a:t>, N. P. </a:t>
            </a:r>
            <a:r>
              <a:rPr lang="sv-SE" sz="1600" i="1" dirty="0">
                <a:solidFill>
                  <a:srgbClr val="000000"/>
                </a:solidFill>
              </a:rPr>
              <a:t>Tatonetti, </a:t>
            </a:r>
            <a:r>
              <a:rPr lang="sv-SE" sz="1600" i="1" dirty="0" smtClean="0">
                <a:solidFill>
                  <a:srgbClr val="000000"/>
                </a:solidFill>
              </a:rPr>
              <a:t>N. H. </a:t>
            </a:r>
            <a:r>
              <a:rPr lang="sv-SE" sz="1600" i="1" dirty="0">
                <a:solidFill>
                  <a:srgbClr val="000000"/>
                </a:solidFill>
              </a:rPr>
              <a:t>Shah, </a:t>
            </a:r>
            <a:r>
              <a:rPr lang="sv-SE" sz="1600" i="1" dirty="0" smtClean="0">
                <a:solidFill>
                  <a:srgbClr val="000000"/>
                </a:solidFill>
              </a:rPr>
              <a:t>R. B. </a:t>
            </a:r>
            <a:r>
              <a:rPr lang="sv-SE" sz="1600" i="1" dirty="0">
                <a:solidFill>
                  <a:srgbClr val="000000"/>
                </a:solidFill>
              </a:rPr>
              <a:t>Altman, </a:t>
            </a:r>
            <a:r>
              <a:rPr lang="sv-SE" sz="1600" i="1" dirty="0" smtClean="0">
                <a:solidFill>
                  <a:srgbClr val="000000"/>
                </a:solidFill>
              </a:rPr>
              <a:t>E. Horvitz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en-US" sz="1600" dirty="0" smtClean="0"/>
              <a:t>“</a:t>
            </a:r>
            <a:r>
              <a:rPr lang="sv-SE" sz="1600" i="1" dirty="0" smtClean="0">
                <a:solidFill>
                  <a:srgbClr val="000000"/>
                </a:solidFill>
              </a:rPr>
              <a:t>Web-scale pharmacovigilance</a:t>
            </a:r>
            <a:r>
              <a:rPr lang="sv-SE" sz="1600" i="1" dirty="0">
                <a:solidFill>
                  <a:srgbClr val="000000"/>
                </a:solidFill>
              </a:rPr>
              <a:t>: listening to signals from the </a:t>
            </a:r>
            <a:r>
              <a:rPr lang="sv-SE" sz="1600" i="1" dirty="0" smtClean="0">
                <a:solidFill>
                  <a:srgbClr val="000000"/>
                </a:solidFill>
              </a:rPr>
              <a:t>crowd”</a:t>
            </a:r>
          </a:p>
          <a:p>
            <a:pPr marL="457200" lvl="1" indent="0" algn="r">
              <a:lnSpc>
                <a:spcPts val="2400"/>
              </a:lnSpc>
              <a:spcBef>
                <a:spcPts val="0"/>
              </a:spcBef>
              <a:buClr>
                <a:srgbClr val="CCCC00">
                  <a:lumMod val="50000"/>
                </a:srgbClr>
              </a:buClr>
              <a:buNone/>
            </a:pPr>
            <a:r>
              <a:rPr lang="sv-SE" sz="1600" i="1" dirty="0" smtClean="0">
                <a:solidFill>
                  <a:srgbClr val="000000"/>
                </a:solidFill>
              </a:rPr>
              <a:t>J </a:t>
            </a:r>
            <a:r>
              <a:rPr lang="sv-SE" sz="1600" i="1" dirty="0">
                <a:solidFill>
                  <a:srgbClr val="000000"/>
                </a:solidFill>
              </a:rPr>
              <a:t>Am Med Inform Assoc, </a:t>
            </a:r>
            <a:r>
              <a:rPr lang="en-US" sz="1600" i="1" dirty="0" smtClean="0"/>
              <a:t>20(3</a:t>
            </a:r>
            <a:r>
              <a:rPr lang="en-US" sz="1600" i="1" dirty="0"/>
              <a:t>):</a:t>
            </a:r>
            <a:r>
              <a:rPr lang="en-US" sz="1600" i="1" dirty="0" smtClean="0"/>
              <a:t>404-8, 2013</a:t>
            </a:r>
            <a:endParaRPr lang="sv-SE" sz="1600" i="1" dirty="0">
              <a:solidFill>
                <a:srgbClr val="000000"/>
              </a:solidFill>
            </a:endParaRPr>
          </a:p>
          <a:p>
            <a:pPr marL="927100" lvl="1"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q"/>
            </a:pPr>
            <a:endParaRPr lang="en-US" sz="20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85800"/>
          </a:xfrm>
        </p:spPr>
        <p:txBody>
          <a:bodyPr/>
          <a:lstStyle/>
          <a:p>
            <a:r>
              <a:rPr lang="en-US" dirty="0"/>
              <a:t>Simple analysis of large data </a:t>
            </a:r>
            <a:r>
              <a:rPr lang="en-US" dirty="0" smtClean="0"/>
              <a:t>(2/3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234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2_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2_Quadrant">
      <a:majorFont>
        <a:latin typeface="Tahoma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2_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3324</TotalTime>
  <Words>1006</Words>
  <Application>Microsoft Office PowerPoint</Application>
  <PresentationFormat>On-screen Show (4:3)</PresentationFormat>
  <Paragraphs>235</Paragraphs>
  <Slides>30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Arial</vt:lpstr>
      <vt:lpstr>Calibri</vt:lpstr>
      <vt:lpstr>Corbel</vt:lpstr>
      <vt:lpstr>Garamond</vt:lpstr>
      <vt:lpstr>Symbol</vt:lpstr>
      <vt:lpstr>Tahoma</vt:lpstr>
      <vt:lpstr>Times New Roman</vt:lpstr>
      <vt:lpstr>Wingdings</vt:lpstr>
      <vt:lpstr>Theme1</vt:lpstr>
      <vt:lpstr>Finding Trends in Data With Graphs</vt:lpstr>
      <vt:lpstr>The basics of analytics (1/3)</vt:lpstr>
      <vt:lpstr>The basics of analytics (2/3)</vt:lpstr>
      <vt:lpstr>The basics of analytics (3/3)</vt:lpstr>
      <vt:lpstr>Limits to analytics in the past</vt:lpstr>
      <vt:lpstr>Present state of data collection</vt:lpstr>
      <vt:lpstr>Data  analyses opportunities</vt:lpstr>
      <vt:lpstr>Simple analysis of large data (1/3)</vt:lpstr>
      <vt:lpstr>Simple analysis of large data (2/3)</vt:lpstr>
      <vt:lpstr>Simple analysis of large data (3/3)</vt:lpstr>
      <vt:lpstr>More complex structure: Graphs</vt:lpstr>
      <vt:lpstr>Graph mining (1/3)</vt:lpstr>
      <vt:lpstr>Graph mining (2/3)</vt:lpstr>
      <vt:lpstr>Graph mining (3/3)</vt:lpstr>
      <vt:lpstr>Community Detection (CD)</vt:lpstr>
      <vt:lpstr>Community Detection (CD)</vt:lpstr>
      <vt:lpstr>Forming a graph for CD</vt:lpstr>
      <vt:lpstr>Graph from biosequences</vt:lpstr>
      <vt:lpstr>Graph from biosequences</vt:lpstr>
      <vt:lpstr>Graph from biosequences</vt:lpstr>
      <vt:lpstr>Graph from biosequences</vt:lpstr>
      <vt:lpstr>Graph from faces</vt:lpstr>
      <vt:lpstr>Identify visually similar classes</vt:lpstr>
      <vt:lpstr>Identify visually similar classes</vt:lpstr>
      <vt:lpstr>Identify visually similar classes</vt:lpstr>
      <vt:lpstr>Identify visually similar classes</vt:lpstr>
      <vt:lpstr>How to prune edges</vt:lpstr>
      <vt:lpstr>Graph from sound</vt:lpstr>
      <vt:lpstr>Graph from sound</vt:lpstr>
      <vt:lpstr>Graph from sound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Surface</cp:lastModifiedBy>
  <cp:revision>3129</cp:revision>
  <dcterms:created xsi:type="dcterms:W3CDTF">2012-11-22T09:54:44Z</dcterms:created>
  <dcterms:modified xsi:type="dcterms:W3CDTF">2021-05-14T03:13:33Z</dcterms:modified>
</cp:coreProperties>
</file>